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8"/>
  </p:handoutMasterIdLst>
  <p:sldIdLst>
    <p:sldId id="463" r:id="rId3"/>
    <p:sldId id="460" r:id="rId5"/>
    <p:sldId id="465" r:id="rId6"/>
    <p:sldId id="466" r:id="rId7"/>
    <p:sldId id="467" r:id="rId8"/>
    <p:sldId id="468" r:id="rId9"/>
    <p:sldId id="469" r:id="rId10"/>
    <p:sldId id="470" r:id="rId11"/>
    <p:sldId id="471" r:id="rId12"/>
    <p:sldId id="472" r:id="rId13"/>
    <p:sldId id="473" r:id="rId14"/>
    <p:sldId id="474" r:id="rId15"/>
    <p:sldId id="475" r:id="rId16"/>
    <p:sldId id="476" r:id="rId1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60A9F"/>
    <a:srgbClr val="0000CC"/>
    <a:srgbClr val="9020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snapVertSplitter="1" vertBarState="minimized" horzBarState="maximized">
    <p:restoredLeft sz="15620"/>
    <p:restoredTop sz="94660"/>
  </p:normalViewPr>
  <p:slideViewPr>
    <p:cSldViewPr>
      <p:cViewPr>
        <p:scale>
          <a:sx n="68" d="100"/>
          <a:sy n="68" d="100"/>
        </p:scale>
        <p:origin x="-2154" y="-534"/>
      </p:cViewPr>
      <p:guideLst>
        <p:guide orient="horz" pos="1940"/>
        <p:guide pos="280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-3246" y="-102"/>
      </p:cViewPr>
      <p:guideLst>
        <p:guide orient="horz" pos="2586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handoutMaster" Target="handoutMasters/handoutMaster1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haroni" panose="02010803020104030203" charset="0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haroni" panose="02010803020104030203" charset="0"/>
              </a:defRPr>
            </a:lvl1pPr>
          </a:lstStyle>
          <a:p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haroni" panose="02010803020104030203" charset="0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haroni" panose="02010803020104030203" charset="0"/>
              </a:defRPr>
            </a:lvl1pPr>
          </a:lstStyle>
          <a:p>
            <a:fld id="{126FEB5E-BC6D-41BE-BB09-784541D8D48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27340-2293-49D2-96F1-6E7BF0C8FD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>
              <a:defRPr sz="1400"/>
            </a:lvl1pPr>
          </a:lstStyle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1029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ctr">
              <a:defRPr sz="1400"/>
            </a:lvl1pPr>
          </a:lstStyle>
          <a:p>
            <a:pPr lvl="0" eaLnBrk="1" hangingPunct="1"/>
            <a:endParaRPr lang="zh-CN" altLang="en-US" dirty="0"/>
          </a:p>
        </p:txBody>
      </p:sp>
      <p:sp>
        <p:nvSpPr>
          <p:cNvPr id="1030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r">
              <a:defRPr sz="1400"/>
            </a:lvl1pPr>
          </a:lstStyle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blinds/>
  </p:transition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5.png"/><Relationship Id="rId3" Type="http://schemas.microsoft.com/office/2007/relationships/media" Target="file:///F:\&#35838;&#20214;\&#12298;&#35299;&#35835;&#12299;&#25945;&#24072;&#29992;&#20070;\&#20864;&#25945;\&#20843;&#19979;\&#35299;&#35835;&#20864;&#25945;&#33521;&#35821;&#20843;&#19979;&#35838;&#20214;PPT\&#20864;&#25945;&#33521;&#35821;&#20843;&#24180;&#32423;&#19979;&#20876;&#31532;&#20843;&#21333;&#20803;\&#20864;&#25945;&#33521;&#35821;&#20843;&#24180;&#32423;&#19979;&#20876;&#31532;&#20843;&#21333;&#20803;&#31532;&#20116;&#35838;&#26102;\Lesson47&#35838;&#25991;&#24405;&#38899;_128k.mp3" TargetMode="External"/><Relationship Id="rId2" Type="http://schemas.openxmlformats.org/officeDocument/2006/relationships/audio" Target="file:///F:\&#35838;&#20214;\&#12298;&#35299;&#35835;&#12299;&#25945;&#24072;&#29992;&#20070;\&#20864;&#25945;\&#20843;&#19979;\&#35299;&#35835;&#20864;&#25945;&#33521;&#35821;&#20843;&#19979;&#35838;&#20214;PPT\&#20864;&#25945;&#33521;&#35821;&#20843;&#24180;&#32423;&#19979;&#20876;&#31532;&#20843;&#21333;&#20803;\&#20864;&#25945;&#33521;&#35821;&#20843;&#24180;&#32423;&#19979;&#20876;&#31532;&#20843;&#21333;&#20803;&#31532;&#20116;&#35838;&#26102;\Lesson47&#35838;&#25991;&#24405;&#38899;_128k.mp3" TargetMode="Externa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-34290" y="4826000"/>
            <a:ext cx="9211945" cy="1178560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35921" dir="2700000" algn="ctr" rotWithShape="0">
              <a:schemeClr val="bg1"/>
            </a:outerShdw>
          </a:effectLst>
        </p:spPr>
        <p:txBody>
          <a:bodyPr anchor="b"/>
          <a:lstStyle/>
          <a:p>
            <a:pPr algn="ctr">
              <a:defRPr/>
            </a:pPr>
            <a:r>
              <a:rPr lang="en-US" altLang="zh-CN" sz="3600" b="1" i="1" dirty="0">
                <a:solidFill>
                  <a:srgbClr val="0000CC"/>
                </a:solidFill>
                <a:latin typeface="Times New Roman" pitchFamily="18" charset="0"/>
                <a:sym typeface="+mn-ea"/>
              </a:rPr>
              <a:t>Lesson 47  Connected to Nature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1008380" y="608330"/>
            <a:ext cx="7128510" cy="7620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algn="ctr"/>
            <a:r>
              <a:rPr sz="4400" b="1">
                <a:solidFill>
                  <a:srgbClr val="FF0000"/>
                </a:solidFill>
                <a:latin typeface="Times New Roman" pitchFamily="18" charset="0"/>
                <a:sym typeface="+mn-ea"/>
              </a:rPr>
              <a:t>Unit 8　Save Our World</a:t>
            </a:r>
          </a:p>
        </p:txBody>
      </p:sp>
      <p:pic>
        <p:nvPicPr>
          <p:cNvPr id="2" name="图片 1" descr="t01831f220d559b7f7f[1]"/>
          <p:cNvPicPr>
            <a:picLocks noChangeAspect="1"/>
          </p:cNvPicPr>
          <p:nvPr/>
        </p:nvPicPr>
        <p:blipFill>
          <a:blip r:embed="rId1" cstate="print"/>
          <a:srcRect t="4703" r="34964" b="4942"/>
          <a:stretch>
            <a:fillRect/>
          </a:stretch>
        </p:blipFill>
        <p:spPr>
          <a:xfrm>
            <a:off x="2302510" y="1894205"/>
            <a:ext cx="4714240" cy="307022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142852"/>
            <a:ext cx="65008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八年级英语</a:t>
            </a:r>
            <a:r>
              <a:rPr lang="en-US" altLang="zh-CN" sz="24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·</a:t>
            </a:r>
            <a:r>
              <a:rPr lang="zh-CN" altLang="en-US" sz="24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下    新课标 </a:t>
            </a:r>
            <a:r>
              <a:rPr lang="en-US" altLang="zh-CN" sz="24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[</a:t>
            </a:r>
            <a:r>
              <a:rPr lang="zh-CN" altLang="en-US" sz="24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冀教</a:t>
            </a:r>
            <a:r>
              <a:rPr lang="en-US" altLang="zh-CN" sz="24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]</a:t>
            </a:r>
            <a:endParaRPr lang="zh-CN" altLang="en-US" sz="2400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9" presetClass="entr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bldLvl="0" animBg="1"/>
      <p:bldP spid="100" grpId="0"/>
      <p:bldP spid="100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207770" y="672147"/>
            <a:ext cx="5080000" cy="3908762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indent="228600" algn="l"/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3.Nature is a balance between all the living things on the planet. 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句中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between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是介词,意思是“在……之间”,可以构成词组“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between</a:t>
            </a:r>
            <a:r>
              <a:rPr lang="en-US" altLang="zh-CN" sz="2400" b="1" i="1" u="none" dirty="0" smtClean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…</a:t>
            </a:r>
            <a:endParaRPr lang="en-US" altLang="zh-CN" sz="2400" b="1" i="1" u="none" dirty="0" smtClean="0">
              <a:solidFill>
                <a:srgbClr val="FF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pPr marL="0" indent="228600" algn="l"/>
            <a:r>
              <a:rPr lang="en-US" altLang="zh-CN" sz="2400" b="1" i="1" u="none" dirty="0" smtClean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and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…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”,意思是“在……和……之间”,强调两者之间,比如说两个人、两件事、两个地点之间等等。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My home is between a bank and a supermarket.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我家在一个银行和一个超市之间。</a:t>
            </a:r>
            <a:endParaRPr lang="zh-CN" altLang="en-US" sz="2400" b="1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121400" y="405257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11555" y="613727"/>
            <a:ext cx="5080000" cy="3785652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【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辨析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】　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between,among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    (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1)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between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(介词)表示两者之间或者三者以上的两两之间。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  There are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many trees between buildings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.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在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建筑物之间有许多树木。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 (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2)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among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(介词)表示三者或者三者以上的之中。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  English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is the easiest to learn among all the languages.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在所有语言中,英语是最容易学的。</a:t>
            </a:r>
            <a:endParaRPr lang="zh-CN" altLang="en-US" sz="2400" b="1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873115" y="403923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1033145" y="1242695"/>
            <a:ext cx="7345045" cy="51816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ja-JP" altLang="en-US" sz="2800" b="1" i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+mn-cs"/>
              </a:rPr>
              <a:t>respect      connect      die      dead      follow</a:t>
            </a: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304800" y="2100263"/>
            <a:ext cx="8534400" cy="265176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ja-JP" altLang="en-US" sz="2800" b="1" i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+mn-cs"/>
              </a:rPr>
              <a:t>1. His mother has been ________ for ten years.</a:t>
            </a:r>
            <a:endParaRPr kumimoji="0" lang="ja-JP" altLang="en-US" sz="2800" b="1" i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宋体" pitchFamily="2" charset="-122"/>
              <a:cs typeface="+mn-cs"/>
            </a:endParaRPr>
          </a:p>
          <a:p>
            <a:pPr marL="0" marR="0" lv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ja-JP" altLang="en-US" sz="2800" b="1" i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+mn-cs"/>
              </a:rPr>
              <a:t>2. People should ________ and understand each other.</a:t>
            </a:r>
            <a:endParaRPr kumimoji="0" lang="ja-JP" altLang="en-US" sz="2800" b="1" i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宋体" pitchFamily="2" charset="-122"/>
              <a:cs typeface="+mn-cs"/>
            </a:endParaRPr>
          </a:p>
          <a:p>
            <a:pPr marL="0" marR="0" lv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ja-JP" altLang="en-US" sz="2800" b="1" i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+mn-cs"/>
              </a:rPr>
              <a:t>3. Don</a:t>
            </a:r>
            <a:r>
              <a:rPr kumimoji="0" lang="en-US" altLang="ja-JP" sz="2800" b="1" i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+mn-cs"/>
              </a:rPr>
              <a:t>’</a:t>
            </a:r>
            <a:r>
              <a:rPr kumimoji="0" lang="ja-JP" altLang="en-US" sz="2800" b="1" i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+mn-cs"/>
              </a:rPr>
              <a:t>t always ________ others. You should have your   </a:t>
            </a:r>
            <a:endParaRPr kumimoji="0" lang="en-US" altLang="ja-JP" sz="2800" b="1" i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宋体" pitchFamily="2" charset="-122"/>
              <a:cs typeface="+mn-cs"/>
            </a:endParaRPr>
          </a:p>
          <a:p>
            <a:pPr marL="0" marR="0" lv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ja-JP" sz="2800" b="1" i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+mn-cs"/>
              </a:rPr>
              <a:t>    </a:t>
            </a:r>
            <a:r>
              <a:rPr kumimoji="0" lang="ja-JP" altLang="en-US" sz="2800" b="1" i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+mn-cs"/>
              </a:rPr>
              <a:t>own ideas.</a:t>
            </a:r>
            <a:endParaRPr kumimoji="0" lang="ja-JP" altLang="en-US" sz="2800" b="1" i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宋体" pitchFamily="2" charset="-122"/>
              <a:cs typeface="+mn-cs"/>
            </a:endParaRPr>
          </a:p>
          <a:p>
            <a:pPr marL="0" marR="0" lv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ja-JP" altLang="en-US" sz="2800" b="1" i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+mn-cs"/>
              </a:rPr>
              <a:t>4. We are ____________ by the Internet.</a:t>
            </a:r>
            <a:endParaRPr kumimoji="0" lang="ja-JP" altLang="en-US" sz="2800" b="1" i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宋体" pitchFamily="2" charset="-122"/>
              <a:cs typeface="+mn-cs"/>
            </a:endParaRPr>
          </a:p>
          <a:p>
            <a:pPr marL="0" marR="0" lv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ja-JP" altLang="en-US" sz="2800" b="1" i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+mn-cs"/>
              </a:rPr>
              <a:t>5. The trees _____ out, and this place became a desert.</a:t>
            </a:r>
            <a:endParaRPr kumimoji="0" lang="zh-CN" altLang="en-US" sz="2800" b="1" i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宋体" pitchFamily="2" charset="-122"/>
              <a:cs typeface="+mn-cs"/>
            </a:endParaRP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3995738" y="2100263"/>
            <a:ext cx="1865313" cy="51816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ja-JP" altLang="en-US" sz="2800" b="1" i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+mn-cs"/>
              </a:rPr>
              <a:t>dead</a:t>
            </a: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2958148" y="2485708"/>
            <a:ext cx="1866900" cy="51816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ja-JP" altLang="en-US" sz="2800" b="1" i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+mn-cs"/>
              </a:rPr>
              <a:t>respect</a:t>
            </a: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2958148" y="2905125"/>
            <a:ext cx="1243013" cy="51816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ja-JP" altLang="en-US" sz="2800" b="1" i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+mn-cs"/>
              </a:rPr>
              <a:t>follow</a:t>
            </a:r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2084705" y="3788728"/>
            <a:ext cx="1760538" cy="51816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ja-JP" altLang="en-US" sz="2800" b="1" i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+mn-cs"/>
              </a:rPr>
              <a:t>connected</a:t>
            </a: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2274253" y="4233863"/>
            <a:ext cx="884238" cy="51816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ja-JP" altLang="en-US" sz="2800" b="1" i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+mn-cs"/>
              </a:rPr>
              <a:t>died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163955" y="169545"/>
            <a:ext cx="7529830" cy="9448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baseline="0" noProof="0" dirty="0" smtClean="0">
                <a:ln>
                  <a:noFill/>
                </a:ln>
                <a:solidFill>
                  <a:srgbClr val="B60A9F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+mn-cs"/>
              </a:rPr>
              <a:t>Fill in the blanks with the correct forms of the words in the box.</a:t>
            </a:r>
          </a:p>
        </p:txBody>
      </p:sp>
      <p:pic>
        <p:nvPicPr>
          <p:cNvPr id="10" name="图片 9" descr="3014ab8e6473f5ac94ed5931a1886064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r="1811" b="20288"/>
          <a:stretch>
            <a:fillRect/>
          </a:stretch>
        </p:blipFill>
        <p:spPr>
          <a:xfrm>
            <a:off x="5176520" y="4752340"/>
            <a:ext cx="2578735" cy="1627505"/>
          </a:xfrm>
          <a:prstGeom prst="round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" grpId="0" bldLvl="0"/>
      <p:bldP spid="10246" grpId="0" bldLvl="0"/>
      <p:bldP spid="10247" grpId="0" bldLvl="0"/>
      <p:bldP spid="10248" grpId="0" bldLvl="0"/>
      <p:bldP spid="10249" grpId="0" bldLvl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141730" y="568325"/>
            <a:ext cx="6859270" cy="35052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Look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at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sentences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with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some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missing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words.Please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use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proper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words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fill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them.</a:t>
            </a:r>
            <a:endParaRPr lang="en-US" altLang="zh-CN" sz="2800" b="1" u="none">
              <a:solidFill>
                <a:srgbClr val="B60A9F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1.He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has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been</a:t>
            </a:r>
            <a:r>
              <a:rPr lang="zh-CN" altLang="en-US" sz="2800" b="1" u="sng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死亡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for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two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years. </a:t>
            </a:r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2.She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can</a:t>
            </a:r>
            <a:r>
              <a:rPr lang="zh-CN" altLang="en-US" sz="2800" b="1" u="sng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跟上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me. </a:t>
            </a:r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3.We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all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should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尊重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our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teachers. </a:t>
            </a:r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4.He</a:t>
            </a:r>
            <a:r>
              <a:rPr lang="zh-CN" altLang="en-US" sz="2800" b="1" u="sng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生病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yesterday. </a:t>
            </a:r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5.We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all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　　      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依靠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each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other. </a:t>
            </a:r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>
              <a:solidFill>
                <a:srgbClr val="FF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643630" y="1416050"/>
            <a:ext cx="91376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dead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2825115" y="1809115"/>
            <a:ext cx="111125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follow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3744595" y="2275205"/>
            <a:ext cx="126238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respect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2018030" y="2646045"/>
            <a:ext cx="133858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got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sick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2470785" y="3086100"/>
            <a:ext cx="198183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indent="228600" algn="l"/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depend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on</a:t>
            </a:r>
            <a:endParaRPr lang="zh-CN" altLang="en-US" dirty="0"/>
          </a:p>
        </p:txBody>
      </p:sp>
      <p:pic>
        <p:nvPicPr>
          <p:cNvPr id="7" name="图片 6" descr="123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90870" y="4073525"/>
            <a:ext cx="1600200" cy="137160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658495" y="1001395"/>
            <a:ext cx="7906385" cy="228600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0"/>
            <a:r>
              <a:rPr lang="en-US" altLang="zh-CN" sz="6000" b="1" u="none" dirty="0">
                <a:solidFill>
                  <a:srgbClr val="FF00FF"/>
                </a:solidFill>
                <a:latin typeface="Times New Roman" pitchFamily="18" charset="0"/>
                <a:ea typeface="NEU-F5-S92" charset="0"/>
                <a:cs typeface="NEU-F5-S92" charset="0"/>
              </a:rPr>
              <a:t>Homework</a:t>
            </a:r>
            <a:endParaRPr lang="en-US" altLang="zh-CN" sz="6000" b="1" u="none" dirty="0">
              <a:solidFill>
                <a:srgbClr val="FF00FF"/>
              </a:solidFill>
              <a:latin typeface="Times New Roman" pitchFamily="18" charset="0"/>
              <a:ea typeface="NEU-F5-S92" charset="0"/>
              <a:cs typeface="NEU-F5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1.Practice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passage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with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your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group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members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after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class.</a:t>
            </a:r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2.Copy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new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words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twice.</a:t>
            </a:r>
            <a:endParaRPr lang="zh-CN" altLang="en-US" sz="2800" b="1" dirty="0">
              <a:latin typeface="Times New Roman" pitchFamily="18" charset="0"/>
            </a:endParaRPr>
          </a:p>
        </p:txBody>
      </p:sp>
      <p:pic>
        <p:nvPicPr>
          <p:cNvPr id="4" name="图片 3" descr="图片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303655" y="3707130"/>
            <a:ext cx="1774825" cy="1824355"/>
          </a:xfrm>
          <a:prstGeom prst="rect">
            <a:avLst/>
          </a:prstGeom>
        </p:spPr>
      </p:pic>
      <p:sp>
        <p:nvSpPr>
          <p:cNvPr id="2" name="动作按钮: 后退或前一项 1">
            <a:hlinkClick r:id="" action="ppaction://hlinkshowjump?jump=firstslide"/>
          </p:cNvPr>
          <p:cNvSpPr/>
          <p:nvPr/>
        </p:nvSpPr>
        <p:spPr>
          <a:xfrm>
            <a:off x="7380605" y="5373370"/>
            <a:ext cx="503555" cy="431800"/>
          </a:xfrm>
          <a:prstGeom prst="actionButtonBackPrevious">
            <a:avLst/>
          </a:prstGeom>
          <a:solidFill>
            <a:sysClr val="window" lastClr="FFFFFF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style>
          <a:lnRef idx="2">
            <a:srgbClr val="4F81BD">
              <a:shade val="50000"/>
            </a:srgbClr>
          </a:lnRef>
          <a:fillRef idx="1">
            <a:srgbClr val="4F81BD"/>
          </a:fillRef>
          <a:effectRef idx="0">
            <a:srgbClr val="4F81BD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/>
        </p:nvCxnSpPr>
        <p:spPr>
          <a:xfrm flipH="1">
            <a:off x="2576830" y="895350"/>
            <a:ext cx="5683250" cy="16510"/>
          </a:xfrm>
          <a:prstGeom prst="line">
            <a:avLst/>
          </a:prstGeom>
          <a:ln w="57150">
            <a:gradFill flip="none" rotWithShape="1">
              <a:gsLst>
                <a:gs pos="0">
                  <a:srgbClr val="EAC112"/>
                </a:gs>
                <a:gs pos="16000">
                  <a:srgbClr val="87C620"/>
                </a:gs>
                <a:gs pos="77000">
                  <a:srgbClr val="EFD220"/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37" name="文本框 1"/>
          <p:cNvSpPr txBox="1"/>
          <p:nvPr/>
        </p:nvSpPr>
        <p:spPr>
          <a:xfrm>
            <a:off x="3223260" y="371158"/>
            <a:ext cx="4103688" cy="64579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30000"/>
              </a:lnSpc>
              <a:spcBef>
                <a:spcPct val="0"/>
              </a:spcBef>
              <a:buClr>
                <a:srgbClr val="000000"/>
              </a:buClr>
              <a:buNone/>
            </a:pPr>
            <a:r>
              <a:rPr lang="en-US" altLang="zh-CN" sz="2800" b="1" dirty="0">
                <a:solidFill>
                  <a:srgbClr val="B60A9F"/>
                </a:solidFill>
                <a:effectLst/>
                <a:latin typeface="Times New Roman" pitchFamily="18" charset="0"/>
                <a:ea typeface="微软雅黑" charset="-122"/>
              </a:rPr>
              <a:t>Free talk</a:t>
            </a:r>
          </a:p>
        </p:txBody>
      </p:sp>
      <p:sp>
        <p:nvSpPr>
          <p:cNvPr id="9" name="文本占位符 2"/>
          <p:cNvSpPr txBox="1"/>
          <p:nvPr/>
        </p:nvSpPr>
        <p:spPr bwMode="auto">
          <a:xfrm>
            <a:off x="683568" y="1196752"/>
            <a:ext cx="7127875" cy="172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28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Do all the living things on the planet depend on</a:t>
            </a:r>
            <a:r>
              <a:rPr kumimoji="1" lang="en-US" altLang="zh-CN" sz="2800" b="1" i="1" u="none" strike="noStrike" kern="0" cap="none" spc="0" normalizeH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1" lang="en-US" altLang="zh-CN" sz="28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one another?</a:t>
            </a:r>
            <a:endParaRPr kumimoji="1" lang="en-US" altLang="zh-CN" sz="2800" b="1" i="1" u="none" strike="noStrike" kern="0" cap="none" spc="0" normalizeH="0" baseline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28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What can we do for nature?</a:t>
            </a:r>
          </a:p>
        </p:txBody>
      </p:sp>
      <p:pic>
        <p:nvPicPr>
          <p:cNvPr id="3" name="图片 2" descr="t01db78956811be7e53[1]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214755" y="4057650"/>
            <a:ext cx="3109595" cy="1876425"/>
          </a:xfrm>
          <a:prstGeom prst="rect">
            <a:avLst/>
          </a:prstGeom>
        </p:spPr>
      </p:pic>
      <p:pic>
        <p:nvPicPr>
          <p:cNvPr id="4" name="图片 3" descr="t01b9164eb6c7fcbc0e[1]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58690" y="4057650"/>
            <a:ext cx="3102610" cy="1876425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709930" y="1264920"/>
            <a:ext cx="6742430" cy="47853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fontAlgn="auto"/>
            <a:r>
              <a:rPr kumimoji="1" lang="en-US" altLang="zh-CN" sz="2800" b="1" i="1" u="none" kern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8" charset="0"/>
              </a:rPr>
              <a:t>(1)Living things start out weak and small and slowly grow strong and big.</a:t>
            </a:r>
            <a:endParaRPr kumimoji="1" lang="en-US" altLang="zh-CN" sz="2800" b="1" i="1" u="none" kern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Times New Roman" pitchFamily="18" charset="0"/>
            </a:endParaRPr>
          </a:p>
          <a:p>
            <a:r>
              <a:rPr kumimoji="1" lang="en-US" altLang="zh-CN" sz="2800" b="1" i="1" u="none" kern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8" charset="0"/>
              </a:rPr>
              <a:t>(2)If we pollute the rivers and oceans,fish may get sick or even die.</a:t>
            </a:r>
            <a:endParaRPr kumimoji="1" lang="en-US" altLang="zh-CN" sz="2800" b="1" i="1" u="none" kern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Times New Roman" pitchFamily="18" charset="0"/>
            </a:endParaRPr>
          </a:p>
          <a:p>
            <a:r>
              <a:rPr kumimoji="1" lang="en-US" altLang="zh-CN" sz="2800" b="1" i="1" u="none" kern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8" charset="0"/>
              </a:rPr>
              <a:t>(3)Nature is a balance between all the living things on the planet.</a:t>
            </a:r>
            <a:endParaRPr kumimoji="1" lang="en-US" altLang="zh-CN" sz="2800" b="1" i="1" u="none" kern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Times New Roman" pitchFamily="18" charset="0"/>
            </a:endParaRPr>
          </a:p>
          <a:p>
            <a:r>
              <a:rPr kumimoji="1" lang="en-US" altLang="zh-CN" sz="2800" b="1" i="1" u="none" kern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8" charset="0"/>
              </a:rPr>
              <a:t>(4)We are different in some ways,but all living things are connected.</a:t>
            </a:r>
            <a:endParaRPr kumimoji="1" lang="en-US" altLang="zh-CN" sz="2800" b="1" i="1" u="none" kern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Times New Roman" pitchFamily="18" charset="0"/>
            </a:endParaRPr>
          </a:p>
          <a:p>
            <a:r>
              <a:rPr kumimoji="1" lang="en-US" altLang="zh-CN" sz="2800" b="1" i="1" u="none" kern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8" charset="0"/>
              </a:rPr>
              <a:t>(5)We should respect the earth and all the living things on it.</a:t>
            </a:r>
            <a:endParaRPr kumimoji="1" lang="en-US" altLang="zh-CN" sz="2800" b="1" i="1" u="none" kern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Times New Roman" pitchFamily="18" charset="0"/>
            </a:endParaRPr>
          </a:p>
          <a:p>
            <a:endParaRPr kumimoji="1" lang="en-US" altLang="zh-CN" sz="2800" b="1" i="1" kern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Times New Roman" pitchFamily="18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963930" y="320040"/>
            <a:ext cx="6234430" cy="944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2800" b="1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Read</a:t>
            </a:r>
            <a:r>
              <a:rPr lang="en-US" altLang="zh-CN" sz="2800" b="1" dirty="0">
                <a:solidFill>
                  <a:srgbClr val="B60A9F"/>
                </a:solidFill>
                <a:latin typeface="Times New Roman" pitchFamily="18" charset="0"/>
                <a:ea typeface="方正楷体_GBK" charset="0"/>
                <a:cs typeface="方正楷体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the text</a:t>
            </a:r>
            <a:r>
              <a:rPr lang="en-US" altLang="zh-CN" sz="2800" b="1" dirty="0">
                <a:solidFill>
                  <a:srgbClr val="B60A9F"/>
                </a:solidFill>
                <a:latin typeface="Times New Roman" pitchFamily="18" charset="0"/>
                <a:ea typeface="方正楷体_GBK" charset="0"/>
                <a:cs typeface="方正楷体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in</a:t>
            </a:r>
            <a:r>
              <a:rPr lang="en-US" altLang="zh-CN" sz="2800" b="1" dirty="0">
                <a:solidFill>
                  <a:srgbClr val="B60A9F"/>
                </a:solidFill>
                <a:latin typeface="Times New Roman" pitchFamily="18" charset="0"/>
                <a:ea typeface="方正楷体_GBK" charset="0"/>
                <a:cs typeface="方正楷体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groups and pay </a:t>
            </a:r>
            <a:r>
              <a:rPr lang="en-US" altLang="zh-CN" sz="2800" b="1" dirty="0" smtClean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attention </a:t>
            </a:r>
            <a:r>
              <a:rPr lang="en-US" altLang="zh-CN" sz="2800" b="1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to these </a:t>
            </a:r>
            <a:r>
              <a:rPr lang="en-US" altLang="zh-CN" sz="2800" b="1" dirty="0" smtClean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sentences.</a:t>
            </a:r>
            <a:endParaRPr lang="zh-CN" altLang="en-US" dirty="0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841375" y="551815"/>
            <a:ext cx="7591425" cy="30784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Listen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tape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with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your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book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closed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fill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blanks.</a:t>
            </a:r>
            <a:endParaRPr lang="en-US" altLang="zh-CN" sz="2800" b="1" u="none">
              <a:solidFill>
                <a:srgbClr val="B60A9F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1.Each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of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us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　　      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. </a:t>
            </a:r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2.All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living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things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need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　　            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grow. </a:t>
            </a:r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3.Nature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　　   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between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all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living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things. </a:t>
            </a:r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>
              <a:solidFill>
                <a:srgbClr val="FF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392805" y="1376680"/>
            <a:ext cx="191198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living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thing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4525645" y="1831975"/>
            <a:ext cx="247332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food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and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water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3098800" y="2266950"/>
            <a:ext cx="134874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balance</a:t>
            </a:r>
            <a:endParaRPr lang="zh-CN" altLang="en-US" dirty="0"/>
          </a:p>
        </p:txBody>
      </p:sp>
      <p:pic>
        <p:nvPicPr>
          <p:cNvPr id="21" name="图片 20" descr="a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619115" y="3630295"/>
            <a:ext cx="2687320" cy="1864995"/>
          </a:xfrm>
          <a:prstGeom prst="ellipse">
            <a:avLst/>
          </a:prstGeom>
        </p:spPr>
      </p:pic>
      <p:pic>
        <p:nvPicPr>
          <p:cNvPr id="7" name="Lesson47课文录音_128k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8244408" y="1052736"/>
            <a:ext cx="512440" cy="51244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9710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3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2" grpId="0"/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285875" y="685165"/>
            <a:ext cx="7002780" cy="35052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Read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text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decide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whether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statements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are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true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or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false.</a:t>
            </a:r>
            <a:endParaRPr lang="en-US" altLang="zh-CN" sz="2800" b="1" u="none">
              <a:solidFill>
                <a:srgbClr val="B60A9F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1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Flowers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,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grass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trees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are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all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living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things.	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</a:t>
            </a:r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2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We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needn’t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drink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water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when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we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are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thirsty.	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</a:t>
            </a:r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3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If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one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species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dies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off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,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then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another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may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die.	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</a:t>
            </a:r>
            <a:endParaRPr lang="zh-CN" altLang="en-US" sz="2800" b="1">
              <a:latin typeface="Times New Roman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471545" y="1965960"/>
            <a:ext cx="42037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T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3471545" y="2816860"/>
            <a:ext cx="40005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F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2468245" y="3672205"/>
            <a:ext cx="77787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T　</a:t>
            </a:r>
            <a:endParaRPr lang="zh-CN" altLang="en-US" dirty="0"/>
          </a:p>
        </p:txBody>
      </p:sp>
      <p:pic>
        <p:nvPicPr>
          <p:cNvPr id="20" name="图片 19" descr="29d13c49154bf738e162e6d8198be9c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4829810" y="4373880"/>
            <a:ext cx="2633345" cy="1803400"/>
          </a:xfrm>
          <a:prstGeom prst="ellipse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3"/>
          <p:cNvSpPr>
            <a:spLocks noGrp="1"/>
          </p:cNvSpPr>
          <p:nvPr/>
        </p:nvSpPr>
        <p:spPr>
          <a:xfrm>
            <a:off x="1331913" y="1912938"/>
            <a:ext cx="6769100" cy="22240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lvl="0">
              <a:lnSpc>
                <a:spcPct val="150000"/>
              </a:lnSpc>
              <a:buNone/>
            </a:pPr>
            <a:r>
              <a:rPr lang="zh-CN" altLang="en-US" sz="2800" b="1" dirty="0">
                <a:latin typeface="Times New Roman" pitchFamily="18" charset="0"/>
              </a:rPr>
              <a:t>All living things are connected.</a:t>
            </a:r>
            <a:endParaRPr lang="zh-CN" altLang="en-US" sz="2800" b="1" dirty="0">
              <a:latin typeface="Times New Roman" pitchFamily="18" charset="0"/>
            </a:endParaRPr>
          </a:p>
          <a:p>
            <a:pPr lvl="0">
              <a:lnSpc>
                <a:spcPct val="150000"/>
              </a:lnSpc>
              <a:buNone/>
            </a:pPr>
            <a:r>
              <a:rPr lang="zh-CN" altLang="en-US" sz="2800" b="1" dirty="0">
                <a:latin typeface="Times New Roman" pitchFamily="18" charset="0"/>
              </a:rPr>
              <a:t>We should protect the environment.</a:t>
            </a:r>
            <a:endParaRPr lang="zh-CN" altLang="en-US" sz="2800" b="1" dirty="0">
              <a:latin typeface="Times New Roman" pitchFamily="18" charset="0"/>
            </a:endParaRPr>
          </a:p>
          <a:p>
            <a:pPr lvl="0">
              <a:lnSpc>
                <a:spcPct val="150000"/>
              </a:lnSpc>
              <a:buNone/>
            </a:pPr>
            <a:r>
              <a:rPr lang="zh-CN" altLang="en-US" sz="2800" b="1" dirty="0">
                <a:latin typeface="Times New Roman" pitchFamily="18" charset="0"/>
              </a:rPr>
              <a:t>Living things live in the world.</a:t>
            </a:r>
            <a:endParaRPr lang="zh-CN" altLang="en-US" sz="2800" b="1" dirty="0">
              <a:latin typeface="Times New Roman" pitchFamily="18" charset="0"/>
            </a:endParaRPr>
          </a:p>
          <a:p>
            <a:pPr lvl="0">
              <a:lnSpc>
                <a:spcPct val="150000"/>
              </a:lnSpc>
              <a:buNone/>
            </a:pPr>
            <a:r>
              <a:rPr lang="zh-CN" altLang="en-US" sz="2800" b="1" dirty="0">
                <a:latin typeface="Times New Roman" pitchFamily="18" charset="0"/>
              </a:rPr>
              <a:t>All living things need water and food </a:t>
            </a:r>
            <a:r>
              <a:rPr lang="zh-CN" altLang="en-US" sz="2800" b="1" dirty="0" smtClean="0">
                <a:latin typeface="Times New Roman" pitchFamily="18" charset="0"/>
              </a:rPr>
              <a:t>to grow</a:t>
            </a:r>
            <a:r>
              <a:rPr lang="zh-CN" altLang="en-US" sz="2800" b="1" dirty="0">
                <a:latin typeface="Times New Roman" pitchFamily="18" charset="0"/>
              </a:rPr>
              <a:t>.</a:t>
            </a:r>
            <a:endParaRPr lang="zh-CN" altLang="en-US" sz="2800" b="1" dirty="0">
              <a:latin typeface="Times New Roman" pitchFamily="18" charset="0"/>
            </a:endParaRPr>
          </a:p>
          <a:p>
            <a:pPr lvl="0">
              <a:lnSpc>
                <a:spcPct val="150000"/>
              </a:lnSpc>
              <a:buNone/>
            </a:pPr>
            <a:r>
              <a:rPr lang="zh-CN" altLang="en-US" sz="2800" b="1" dirty="0">
                <a:latin typeface="Times New Roman" pitchFamily="18" charset="0"/>
              </a:rPr>
              <a:t>         </a:t>
            </a:r>
          </a:p>
        </p:txBody>
      </p:sp>
      <p:sp>
        <p:nvSpPr>
          <p:cNvPr id="44035" name="Rectangle 4"/>
          <p:cNvSpPr/>
          <p:nvPr/>
        </p:nvSpPr>
        <p:spPr>
          <a:xfrm>
            <a:off x="755650" y="2170113"/>
            <a:ext cx="360363" cy="288925"/>
          </a:xfrm>
          <a:prstGeom prst="rect">
            <a:avLst/>
          </a:prstGeom>
          <a:solidFill>
            <a:srgbClr val="FFFFCC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endParaRPr lang="zh-CN" altLang="en-US" sz="2800" b="1" dirty="0">
              <a:latin typeface="Arial" pitchFamily="34" charset="0"/>
            </a:endParaRPr>
          </a:p>
        </p:txBody>
      </p:sp>
      <p:sp>
        <p:nvSpPr>
          <p:cNvPr id="44036" name="Rectangle 5"/>
          <p:cNvSpPr/>
          <p:nvPr/>
        </p:nvSpPr>
        <p:spPr>
          <a:xfrm>
            <a:off x="755650" y="2881313"/>
            <a:ext cx="360363" cy="287337"/>
          </a:xfrm>
          <a:prstGeom prst="rect">
            <a:avLst/>
          </a:prstGeom>
          <a:solidFill>
            <a:srgbClr val="FFFFCC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endParaRPr lang="zh-CN" altLang="en-US" sz="2800" b="1" dirty="0">
              <a:latin typeface="Arial" pitchFamily="34" charset="0"/>
            </a:endParaRPr>
          </a:p>
        </p:txBody>
      </p:sp>
      <p:sp>
        <p:nvSpPr>
          <p:cNvPr id="44037" name="Rectangle 6"/>
          <p:cNvSpPr/>
          <p:nvPr/>
        </p:nvSpPr>
        <p:spPr>
          <a:xfrm>
            <a:off x="755650" y="3590925"/>
            <a:ext cx="360363" cy="288925"/>
          </a:xfrm>
          <a:prstGeom prst="rect">
            <a:avLst/>
          </a:prstGeom>
          <a:solidFill>
            <a:srgbClr val="FFFFCC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endParaRPr lang="zh-CN" altLang="en-US" sz="2800" b="1" dirty="0">
              <a:latin typeface="Arial" pitchFamily="34" charset="0"/>
            </a:endParaRPr>
          </a:p>
        </p:txBody>
      </p:sp>
      <p:sp>
        <p:nvSpPr>
          <p:cNvPr id="44038" name="Rectangle 7"/>
          <p:cNvSpPr/>
          <p:nvPr/>
        </p:nvSpPr>
        <p:spPr>
          <a:xfrm>
            <a:off x="755650" y="4292600"/>
            <a:ext cx="360363" cy="288925"/>
          </a:xfrm>
          <a:prstGeom prst="rect">
            <a:avLst/>
          </a:prstGeom>
          <a:solidFill>
            <a:srgbClr val="FFFFCC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>
              <a:spcBef>
                <a:spcPct val="0"/>
              </a:spcBef>
              <a:buNone/>
            </a:pPr>
            <a:endParaRPr lang="zh-CN" altLang="en-US" sz="2800" b="1" dirty="0">
              <a:latin typeface="Arial" pitchFamily="3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95288" y="835025"/>
            <a:ext cx="6985000" cy="9448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baseline="0" noProof="0" dirty="0">
                <a:ln>
                  <a:noFill/>
                </a:ln>
                <a:solidFill>
                  <a:srgbClr val="B60A9F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+mn-cs"/>
              </a:rPr>
              <a:t>   Read the text and put the sentences in the correct order.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755650" y="3475673"/>
            <a:ext cx="360363" cy="518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/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1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765175" y="4178300"/>
            <a:ext cx="360363" cy="518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/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2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765493" y="2055178"/>
            <a:ext cx="360362" cy="518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/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3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755650" y="2765743"/>
            <a:ext cx="360363" cy="518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/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4</a:t>
            </a:r>
          </a:p>
        </p:txBody>
      </p:sp>
      <p:sp>
        <p:nvSpPr>
          <p:cNvPr id="4" name="KSO_Shape"/>
          <p:cNvSpPr/>
          <p:nvPr/>
        </p:nvSpPr>
        <p:spPr bwMode="auto">
          <a:xfrm>
            <a:off x="1125538" y="228600"/>
            <a:ext cx="2592388" cy="606425"/>
          </a:xfrm>
          <a:prstGeom prst="roundRect">
            <a:avLst>
              <a:gd name="adj" fmla="val 50000"/>
            </a:avLst>
          </a:prstGeom>
          <a:solidFill>
            <a:srgbClr val="E4D31F"/>
          </a:solidFill>
          <a:ln w="25400" cap="flat" cmpd="sng" algn="ctr">
            <a:noFill/>
            <a:prstDash val="solid"/>
          </a:ln>
          <a:effectLst/>
        </p:spPr>
        <p:style>
          <a:lnRef idx="2">
            <a:srgbClr val="4F81BD">
              <a:shade val="50000"/>
            </a:srgbClr>
          </a:lnRef>
          <a:fillRef idx="1">
            <a:srgbClr val="4F81BD"/>
          </a:fillRef>
          <a:effectRef idx="0">
            <a:srgbClr val="4F81BD"/>
          </a:effectRef>
          <a:fontRef idx="minor">
            <a:sysClr val="window" lastClr="FFFFFF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Let’s Do It!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2" grpId="0"/>
      <p:bldP spid="13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919480" y="631825"/>
            <a:ext cx="5813425" cy="3908762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0"/>
            <a:r>
              <a:rPr lang="zh-CN" altLang="en-US" sz="2400" b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☆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itchFamily="18" charset="0"/>
                <a:ea typeface="方正黑体_GBK" charset="0"/>
                <a:cs typeface="方正黑体_GBK" charset="0"/>
              </a:rPr>
              <a:t>教材解读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☆</a:t>
            </a:r>
            <a:endParaRPr lang="zh-CN" altLang="en-US" sz="2400" b="1" u="none" dirty="0">
              <a:solidFill>
                <a:srgbClr val="FF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800" b="1" i="1" dirty="0" smtClean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     </a:t>
            </a:r>
            <a:r>
              <a:rPr lang="en-US" altLang="zh-CN" sz="2800" b="1" i="1" u="sng" dirty="0" smtClean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1.Living</a:t>
            </a:r>
            <a:r>
              <a:rPr lang="en-US" altLang="zh-CN" sz="2800" b="1" i="1" u="sng" dirty="0" smtClean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things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start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out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weak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and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small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and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slowly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grow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strong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and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big. </a:t>
            </a:r>
            <a:endParaRPr lang="en-US" altLang="zh-CN" sz="2800" b="1" i="1" u="sng" dirty="0">
              <a:solidFill>
                <a:srgbClr val="B60A9F"/>
              </a:solidFill>
              <a:latin typeface="Times New Roman" pitchFamily="18" charset="0"/>
              <a:ea typeface="NEU-HZ-S92" charset="0"/>
              <a:cs typeface="NEU-HZ-S92" charset="0"/>
            </a:endParaRPr>
          </a:p>
          <a:p>
            <a:r>
              <a:rPr lang="en-US" altLang="zh-CN" sz="2400" b="1" i="1" u="none" dirty="0" smtClean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     start</a:t>
            </a:r>
            <a:r>
              <a:rPr lang="en-US" altLang="zh-CN" sz="2400" b="1" i="1" u="none" dirty="0" smtClean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out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意思是“最初”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同义词组为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start off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     KFC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started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out/off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as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a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small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store.</a:t>
            </a:r>
            <a:endParaRPr lang="en-US" altLang="zh-CN" sz="2400" b="1" i="1" u="none" dirty="0">
              <a:solidFill>
                <a:srgbClr val="0000CC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pPr marL="0" indent="0"/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   肯德基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最初是一个小店铺。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  【</a:t>
            </a:r>
            <a:r>
              <a:rPr lang="zh-CN" altLang="en-US" sz="2400" b="1" u="none" dirty="0" smtClean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拓展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】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 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start out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还可意为“出发”。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    He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started out at 6 o’clock this morning.</a:t>
            </a:r>
            <a:endParaRPr lang="en-US" altLang="zh-CN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0"/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   他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今天早晨六点出发。</a:t>
            </a:r>
            <a:endParaRPr lang="zh-CN" altLang="en-US" sz="2400" b="1" dirty="0">
              <a:latin typeface="Times New Roman" pitchFamily="18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292215" y="399986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285875" y="748347"/>
            <a:ext cx="5080000" cy="466344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indent="228600"/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2.If we pollute the rivers and oceans,fish may get sick or even die. 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句中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get sick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意思是“生病”,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get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在这是系动词,意思是“变得”,后面一般接形容词或者动词的过去分词。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The weather gets hot.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天气变热了。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Get dressed quickly.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快点穿衣服。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【</a:t>
            </a:r>
            <a:r>
              <a:rPr lang="zh-CN" altLang="en-US" sz="2400" b="1" u="none" dirty="0" smtClean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拓展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】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get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的其他用法: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  (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1)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get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表示“得到”。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We can get good education today.</a:t>
            </a:r>
            <a:endParaRPr lang="en-US" altLang="zh-CN" sz="2400" b="1" i="1" u="none" dirty="0">
              <a:solidFill>
                <a:srgbClr val="0000CC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pPr marL="0" indent="228600"/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现在我们能够得到良好的教育。</a:t>
            </a:r>
            <a:endParaRPr lang="zh-CN" altLang="en-US" sz="2400" b="1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108700" y="420941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273175" y="754698"/>
            <a:ext cx="5080000" cy="414083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(2)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get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表示“理解”。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I have got you.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我明白你的意思。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(3)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get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“到达”,是不及物动词,接地点用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to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,接地点副词时,省略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to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He got to Shanghai last night.</a:t>
            </a:r>
            <a:endParaRPr lang="en-US" altLang="zh-CN" sz="2400" b="1" i="1" u="none" dirty="0">
              <a:solidFill>
                <a:srgbClr val="0000CC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他昨晚到达了上海。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(4)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get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还可以作使役动词,意思是“使……”。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She always gets her mother to cook delicious food.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她总是让她妈妈给她做好吃的。</a:t>
            </a:r>
            <a:endParaRPr lang="zh-CN" altLang="en-US" sz="2400" b="1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226810" y="420941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A7C6E5"/>
      </a:accent1>
      <a:accent2>
        <a:srgbClr val="333399"/>
      </a:accent2>
      <a:accent3>
        <a:srgbClr val="FFFFFF"/>
      </a:accent3>
      <a:accent4>
        <a:srgbClr val="000000"/>
      </a:accent4>
      <a:accent5>
        <a:srgbClr val="D0DFEF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A7C6E5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0DFEF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3177</Words>
  <Application>Kingsoft Office WPP</Application>
  <PresentationFormat>全屏显示(4:3)</PresentationFormat>
  <Paragraphs>141</Paragraphs>
  <Slides>14</Slides>
  <Notes>1</Notes>
  <HiddenSlides>0</HiddenSlides>
  <MMClips>1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15" baseType="lpstr"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83</cp:revision>
  <dcterms:created xsi:type="dcterms:W3CDTF">2015-11-21T07:20:00Z</dcterms:created>
  <dcterms:modified xsi:type="dcterms:W3CDTF">2017-02-07T06:22:54Z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2052-10.8.0.5391</vt:lpwstr>
  </property>
</Properties>
</file>